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3" r:id="rId4"/>
    <p:sldId id="267" r:id="rId5"/>
    <p:sldId id="270" r:id="rId6"/>
    <p:sldId id="271" r:id="rId7"/>
    <p:sldId id="272" r:id="rId8"/>
    <p:sldId id="275" r:id="rId9"/>
    <p:sldId id="273" r:id="rId10"/>
    <p:sldId id="276" r:id="rId11"/>
    <p:sldId id="274" r:id="rId12"/>
    <p:sldId id="265" r:id="rId13"/>
  </p:sldIdLst>
  <p:sldSz cx="9144000" cy="5715000" type="screen16x1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2" autoAdjust="0"/>
    <p:restoredTop sz="94660"/>
  </p:normalViewPr>
  <p:slideViewPr>
    <p:cSldViewPr>
      <p:cViewPr varScale="1">
        <p:scale>
          <a:sx n="126" d="100"/>
          <a:sy n="126" d="100"/>
        </p:scale>
        <p:origin x="-882" y="-90"/>
      </p:cViewPr>
      <p:guideLst>
        <p:guide orient="horz" pos="3388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03462C2-4ACD-4754-A8B3-533522E6274E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306C1B7-0DC3-4ACE-9317-78ECFD4126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A7686-EAFC-41FE-A7E6-E2DA338AFD8C}" type="datetimeFigureOut">
              <a:rPr lang="zh-CN" altLang="en-US" smtClean="0"/>
              <a:pPr/>
              <a:t>2011-10-9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7705B-E384-4049-916D-07F2AF1D86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D918E-323F-454B-9B8F-401D75F612B4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70A3A-E272-4414-8B85-467DC7B6DC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EB313-0A98-46BE-A6C2-E2611E3D438B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77F5F-6D77-44B1-BAF7-8FC0311E52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F2505-C747-4B74-A683-EA48E07987D2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67B99-ABF7-4599-B73B-645A5F8D31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16FBB-2292-4452-A797-2F3BDC282EDE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32045-83AD-4E93-ADB4-149343EC05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:\Documents and Settings\Administrator\桌面\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0" descr="C:\Documents and Settings\Administrator\桌面\4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289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C:\Documents and Settings\Administrator\桌面\1.png"/>
          <p:cNvPicPr>
            <a:picLocks noChangeAspect="1" noChangeArrowheads="1"/>
          </p:cNvPicPr>
          <p:nvPr userDrawn="1"/>
        </p:nvPicPr>
        <p:blipFill>
          <a:blip r:embed="rId4" cstate="print"/>
          <a:srcRect l="33549"/>
          <a:stretch>
            <a:fillRect/>
          </a:stretch>
        </p:blipFill>
        <p:spPr bwMode="auto">
          <a:xfrm>
            <a:off x="0" y="3879850"/>
            <a:ext cx="684213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单圆角矩形 4"/>
          <p:cNvSpPr/>
          <p:nvPr userDrawn="1"/>
        </p:nvSpPr>
        <p:spPr>
          <a:xfrm flipH="1">
            <a:off x="611560" y="630979"/>
            <a:ext cx="8532440" cy="5106841"/>
          </a:xfrm>
          <a:prstGeom prst="round1Rect">
            <a:avLst>
              <a:gd name="adj" fmla="val 11723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Picture 9" descr="C:\Documents and Settings\Administrator\桌面\3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69396" y="4513684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Documents and Settings\Administrator\桌面\5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388" y="2928938"/>
            <a:ext cx="22098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EEC0F-9762-42B6-8C0B-0A36D9FC4411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9DF2B-A1B7-4AAC-A4A2-3BA7019A39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0D02C-0A80-44D6-9DC8-954E140EBDD3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777A8-D231-4519-94D2-5E7286DB0D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E1BBF-C033-4BBC-A767-AC9964D46983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DA61C-6F7C-4A2B-92E5-7C48473DF1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298D5-C73A-4756-AA77-07FABF5BACED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3E2AE-03DE-4FFF-A496-93462AD8C9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36F81-5E20-487E-A302-C63D9FFF93CF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F898C-C4B6-4BAF-9D31-5E3C80D7A1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803A-1EC6-4AD4-9D34-7399260E8552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BE88D-D0E3-45C3-9DA4-40B36D37C6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7868A-2620-47AD-8573-93A74A31B1FD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796E0-7AB8-42A0-8B1F-FD11CDADA1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E0555-035C-46DF-92BB-875B11C7E38A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0306F-E5A5-4EB2-AD73-B72365D642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6CD177-9039-4D0A-8B59-E557BFF393D8}" type="datetimeFigureOut">
              <a:rPr lang="zh-CN" altLang="en-US"/>
              <a:pPr>
                <a:defRPr/>
              </a:pPr>
              <a:t>2011-10-9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A6197F7-57D4-432D-9A5B-29E198498A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jboss.org/drools/downloa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Documents and Settings\Administrator\桌面\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C:\Documents and Settings\Administrator\桌面\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289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5" cstate="print"/>
          <a:srcRect b="37198"/>
          <a:stretch>
            <a:fillRect/>
          </a:stretch>
        </p:blipFill>
        <p:spPr bwMode="auto">
          <a:xfrm>
            <a:off x="5676900" y="2819400"/>
            <a:ext cx="3467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C:\Documents and Settings\Administrator\桌面\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2913" y="4657725"/>
            <a:ext cx="4514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75600" y="0"/>
            <a:ext cx="11493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 descr="C:\Documents and Settings\Administrator\桌面\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5625" y="2800350"/>
            <a:ext cx="22098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C:\Documents and Settings\Administrator\桌面\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251018">
            <a:off x="-5653088" y="841375"/>
            <a:ext cx="5791201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4763" y="1497013"/>
            <a:ext cx="5726112" cy="900112"/>
          </a:xfrm>
        </p:spPr>
        <p:txBody>
          <a:bodyPr/>
          <a:lstStyle/>
          <a:p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7" descr="C:\Documents and Settings\Administrator\桌面\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288" y="554038"/>
            <a:ext cx="426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logo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57686" y="1571616"/>
            <a:ext cx="4566779" cy="1000132"/>
          </a:xfrm>
          <a:prstGeom prst="rect">
            <a:avLst/>
          </a:prstGeom>
          <a:noFill/>
        </p:spPr>
      </p:pic>
      <p:sp>
        <p:nvSpPr>
          <p:cNvPr id="13" name="副标题 12"/>
          <p:cNvSpPr>
            <a:spLocks noGrp="1"/>
          </p:cNvSpPr>
          <p:nvPr>
            <p:ph type="subTitle" idx="1"/>
          </p:nvPr>
        </p:nvSpPr>
        <p:spPr>
          <a:xfrm>
            <a:off x="3643306" y="4714888"/>
            <a:ext cx="5786478" cy="698492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2011-10 </a:t>
            </a:r>
            <a:r>
              <a:rPr lang="en-US" altLang="zh-CN" sz="2000" dirty="0" smtClean="0">
                <a:solidFill>
                  <a:schemeClr val="tx1"/>
                </a:solidFill>
              </a:rPr>
              <a:t>Justin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97 0.04111 L 1.43333 -0.415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-22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500167" y="714360"/>
            <a:ext cx="6888184" cy="139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然后进入</a:t>
            </a:r>
            <a:r>
              <a:rPr lang="en-US" dirty="0"/>
              <a:t>Drools &gt; Install Drools Runtime &gt; </a:t>
            </a:r>
            <a:r>
              <a:rPr lang="zh-CN" altLang="en-US" dirty="0"/>
              <a:t>点击</a:t>
            </a:r>
            <a:r>
              <a:rPr lang="en-US" dirty="0"/>
              <a:t>Add </a:t>
            </a:r>
            <a:r>
              <a:rPr lang="zh-CN" altLang="en-US" dirty="0"/>
              <a:t>按钮。分别填入</a:t>
            </a:r>
            <a:r>
              <a:rPr lang="en-US" dirty="0"/>
              <a:t>Runtime</a:t>
            </a:r>
            <a:r>
              <a:rPr lang="zh-CN" altLang="en-US" dirty="0"/>
              <a:t>的名称和</a:t>
            </a:r>
            <a:r>
              <a:rPr lang="en-US" dirty="0"/>
              <a:t>Drools</a:t>
            </a:r>
            <a:r>
              <a:rPr lang="zh-CN" altLang="en-US" dirty="0"/>
              <a:t>的安装路径</a:t>
            </a:r>
            <a:r>
              <a:rPr lang="en-US" dirty="0"/>
              <a:t>(binaries)</a:t>
            </a:r>
            <a:r>
              <a:rPr lang="zh-CN" altLang="en-US" dirty="0"/>
              <a:t>。</a:t>
            </a:r>
          </a:p>
          <a:p>
            <a:r>
              <a:rPr lang="en-US" dirty="0" smtClean="0"/>
              <a:t>"</a:t>
            </a:r>
            <a:endParaRPr lang="zh-CN" altLang="en-US" dirty="0"/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214546" y="142856"/>
            <a:ext cx="6929454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Hello Drools——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下开发插件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643054"/>
            <a:ext cx="3286148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1928806"/>
            <a:ext cx="2714644" cy="125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214546" y="142856"/>
            <a:ext cx="6929454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Hello Drools——Hello Drools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3608" y="913284"/>
            <a:ext cx="81003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规则的编译与运行要通过</a:t>
            </a:r>
            <a:r>
              <a:rPr lang="en-US" altLang="zh-CN" dirty="0" smtClean="0"/>
              <a:t>Drools </a:t>
            </a:r>
            <a:r>
              <a:rPr lang="zh-CN" altLang="en-US" dirty="0" smtClean="0"/>
              <a:t>提供的各种</a:t>
            </a:r>
            <a:r>
              <a:rPr lang="en-US" altLang="zh-CN" dirty="0" smtClean="0"/>
              <a:t>API </a:t>
            </a:r>
            <a:r>
              <a:rPr lang="zh-CN" altLang="en-US" dirty="0" smtClean="0"/>
              <a:t>来实现，这些</a:t>
            </a:r>
            <a:r>
              <a:rPr lang="en-US" altLang="zh-CN" dirty="0" smtClean="0"/>
              <a:t>API </a:t>
            </a:r>
            <a:r>
              <a:rPr lang="zh-CN" altLang="en-US" dirty="0" smtClean="0"/>
              <a:t>总</a:t>
            </a:r>
          </a:p>
          <a:p>
            <a:r>
              <a:rPr lang="zh-CN" altLang="en-US" dirty="0" smtClean="0"/>
              <a:t>体来讲可以分为三</a:t>
            </a:r>
            <a:r>
              <a:rPr lang="zh-CN" altLang="en-US" dirty="0" smtClean="0"/>
              <a:t>类</a:t>
            </a:r>
            <a:r>
              <a:rPr lang="en-US" altLang="zh-CN" dirty="0" smtClean="0"/>
              <a:t>:</a:t>
            </a:r>
            <a:r>
              <a:rPr lang="zh-CN" altLang="en-US" dirty="0" smtClean="0"/>
              <a:t>规则编译、规则收集和规则</a:t>
            </a:r>
            <a:r>
              <a:rPr lang="zh-CN" altLang="en-US" dirty="0" smtClean="0"/>
              <a:t>的执行。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en-US" altLang="zh-CN" b="1" dirty="0" err="1" smtClean="0"/>
              <a:t>KnowledgeBuilder</a:t>
            </a:r>
            <a:r>
              <a:rPr lang="en-US" altLang="zh-CN" b="1" dirty="0" smtClean="0"/>
              <a:t> </a:t>
            </a:r>
            <a:r>
              <a:rPr lang="zh-CN" altLang="en-US" dirty="0" smtClean="0"/>
              <a:t>的作用就是用来在业务代码当中收集</a:t>
            </a:r>
            <a:r>
              <a:rPr lang="zh-CN" altLang="en-US" dirty="0" smtClean="0"/>
              <a:t>已经</a:t>
            </a:r>
            <a:r>
              <a:rPr lang="zh-CN" altLang="en-US" dirty="0" smtClean="0"/>
              <a:t>编写好的规则， 然后对这些规则文件进行编译， 最终产生一批编译</a:t>
            </a:r>
            <a:r>
              <a:rPr lang="zh-CN" altLang="en-US" dirty="0" smtClean="0"/>
              <a:t>好的（</a:t>
            </a:r>
            <a:r>
              <a:rPr lang="en-US" altLang="zh-CN" dirty="0" err="1" smtClean="0"/>
              <a:t>KnowledgePackage</a:t>
            </a:r>
            <a:r>
              <a:rPr lang="zh-CN" altLang="en-US" dirty="0" smtClean="0"/>
              <a:t>）给其它的应用程序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b="1" dirty="0" smtClean="0"/>
              <a:t> </a:t>
            </a:r>
            <a:r>
              <a:rPr lang="en-US" altLang="zh-CN" b="1" dirty="0" err="1" smtClean="0"/>
              <a:t>KnowledgeBase</a:t>
            </a:r>
            <a:r>
              <a:rPr lang="en-US" altLang="zh-CN" b="1" dirty="0" smtClean="0"/>
              <a:t> </a:t>
            </a:r>
            <a:r>
              <a:rPr lang="zh-CN" altLang="en-US" dirty="0" smtClean="0"/>
              <a:t>是</a:t>
            </a:r>
            <a:r>
              <a:rPr lang="en-US" altLang="zh-CN" dirty="0" smtClean="0"/>
              <a:t>Drools </a:t>
            </a:r>
            <a:r>
              <a:rPr lang="zh-CN" altLang="en-US" dirty="0" smtClean="0"/>
              <a:t>提供的用来收集应用</a:t>
            </a:r>
            <a:r>
              <a:rPr lang="zh-CN" altLang="en-US" dirty="0" smtClean="0"/>
              <a:t>当中</a:t>
            </a:r>
            <a:r>
              <a:rPr lang="zh-CN" altLang="en-US" dirty="0" smtClean="0"/>
              <a:t>知识</a:t>
            </a:r>
            <a:r>
              <a:rPr lang="zh-CN" altLang="en-US" dirty="0" smtClean="0"/>
              <a:t>定义</a:t>
            </a:r>
            <a:r>
              <a:rPr lang="zh-CN" altLang="en-US" dirty="0" smtClean="0"/>
              <a:t>的知识库</a:t>
            </a:r>
            <a:r>
              <a:rPr lang="zh-CN" altLang="en-US" dirty="0" smtClean="0"/>
              <a:t>对象</a:t>
            </a:r>
            <a:r>
              <a:rPr lang="zh-CN" altLang="en-US" dirty="0" smtClean="0"/>
              <a:t>，在一个</a:t>
            </a:r>
            <a:r>
              <a:rPr lang="en-US" altLang="zh-CN" dirty="0" err="1" smtClean="0"/>
              <a:t>KnowledgeBase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当中可以包含普通的规则（</a:t>
            </a:r>
            <a:r>
              <a:rPr lang="en-US" altLang="zh-CN" dirty="0" smtClean="0"/>
              <a:t>rule</a:t>
            </a:r>
            <a:r>
              <a:rPr lang="zh-CN" altLang="en-US" dirty="0" smtClean="0"/>
              <a:t>）、规则流</a:t>
            </a:r>
            <a:r>
              <a:rPr lang="en-US" altLang="zh-CN" dirty="0" smtClean="0"/>
              <a:t>(rule flow)</a:t>
            </a:r>
            <a:r>
              <a:rPr lang="zh-CN" altLang="en-US" dirty="0" smtClean="0"/>
              <a:t>、函数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(</a:t>
            </a:r>
            <a:r>
              <a:rPr lang="en-US" altLang="zh-CN" dirty="0" smtClean="0"/>
              <a:t>function)</a:t>
            </a:r>
            <a:r>
              <a:rPr lang="zh-CN" altLang="en-US" dirty="0" smtClean="0"/>
              <a:t>、用户自定义对象（</a:t>
            </a:r>
            <a:r>
              <a:rPr lang="en-US" altLang="zh-CN" dirty="0" smtClean="0"/>
              <a:t>type model</a:t>
            </a:r>
            <a:r>
              <a:rPr lang="zh-CN" altLang="en-US" dirty="0" smtClean="0"/>
              <a:t>）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b="1" dirty="0" smtClean="0"/>
              <a:t> </a:t>
            </a:r>
            <a:r>
              <a:rPr lang="en-US" altLang="zh-CN" b="1" dirty="0" err="1" smtClean="0"/>
              <a:t>StatefulKnowledgeSession</a:t>
            </a:r>
            <a:r>
              <a:rPr lang="en-US" altLang="zh-CN" b="1" dirty="0" smtClean="0"/>
              <a:t> </a:t>
            </a:r>
            <a:r>
              <a:rPr lang="zh-CN" altLang="en-US" dirty="0" smtClean="0"/>
              <a:t>对象是一种最常用的与规则引擎进行交互的方式，它可以与</a:t>
            </a:r>
            <a:r>
              <a:rPr lang="zh-CN" altLang="en-US" dirty="0" smtClean="0"/>
              <a:t>规则</a:t>
            </a:r>
            <a:r>
              <a:rPr lang="zh-CN" altLang="en-US" dirty="0" smtClean="0"/>
              <a:t>引擎建立一个持续的交互通道，在推理计算的过程当中可能会多次触发同一数据集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Documents and Settings\Administrator\桌面\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C:\Documents and Settings\Administrator\桌面\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289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5" cstate="print"/>
          <a:srcRect b="36232"/>
          <a:stretch>
            <a:fillRect/>
          </a:stretch>
        </p:blipFill>
        <p:spPr bwMode="auto">
          <a:xfrm>
            <a:off x="5676900" y="2819400"/>
            <a:ext cx="34671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C:\Documents and Settings\Administrator\桌面\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2913" y="4657725"/>
            <a:ext cx="4514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75600" y="0"/>
            <a:ext cx="11493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 descr="C:\Documents and Settings\Administrator\桌面\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5625" y="2800350"/>
            <a:ext cx="22098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C:\Documents and Settings\Administrator\桌面\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251018">
            <a:off x="-5653088" y="841375"/>
            <a:ext cx="5791201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254625" y="1849438"/>
            <a:ext cx="2773363" cy="898525"/>
          </a:xfrm>
        </p:spPr>
        <p:txBody>
          <a:bodyPr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7" descr="C:\Documents and Settings\Administrator\桌面\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288" y="554038"/>
            <a:ext cx="426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97 0.04111 L 1.43333 -0.415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-22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4357686" y="0"/>
            <a:ext cx="1285884" cy="64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提纲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1538" y="1571616"/>
            <a:ext cx="71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800" b="1" dirty="0" smtClean="0"/>
              <a:t>简介：什么是规则引擎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71538" y="3786195"/>
            <a:ext cx="30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b="1" dirty="0" smtClean="0"/>
              <a:t>Hello Drools</a:t>
            </a:r>
            <a:endParaRPr lang="zh-CN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71538" y="2714624"/>
            <a:ext cx="235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800" b="1" dirty="0" smtClean="0"/>
              <a:t>Drools</a:t>
            </a:r>
            <a:r>
              <a:rPr lang="zh-CN" altLang="en-US" sz="2800" b="1" dirty="0" smtClean="0"/>
              <a:t>原理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500167" y="1489075"/>
            <a:ext cx="688818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规则引擎由推理引擎发展而来</a:t>
            </a:r>
            <a:r>
              <a:rPr lang="zh-CN" altLang="en-US" sz="2400" b="1" dirty="0" smtClean="0"/>
              <a:t>，是</a:t>
            </a:r>
            <a:r>
              <a:rPr lang="zh-CN" altLang="en-US" sz="2400" b="1" dirty="0"/>
              <a:t>一种嵌入在应用程序中的组件</a:t>
            </a:r>
            <a:r>
              <a:rPr lang="zh-CN" altLang="en-US" sz="2400" b="1" dirty="0" smtClean="0"/>
              <a:t>，基于规则的专家系统的一部分</a:t>
            </a:r>
            <a:r>
              <a:rPr lang="zh-CN" altLang="en-US" sz="2400" b="1" dirty="0" smtClean="0"/>
              <a:t>，他实现</a:t>
            </a:r>
            <a:r>
              <a:rPr lang="zh-CN" altLang="en-US" sz="2400" b="1" dirty="0"/>
              <a:t>了将业务决策从应用程序代码中分离出来，并使用预定义的语义模块编写业务决策。接受数据输入，解释业务规则，并根据业务规则做出业务决策。使用规则引擎可以通过降低实现复杂业务逻辑的组件的复杂性，降低应用程序的维护和可扩展性成本</a:t>
            </a:r>
            <a:r>
              <a:rPr lang="zh-CN" altLang="en-US" sz="2400" b="1" dirty="0" smtClean="0"/>
              <a:t>。</a:t>
            </a:r>
            <a:r>
              <a:rPr lang="zh-CN" altLang="en-US" sz="2400" b="1" dirty="0">
                <a:latin typeface="+mn-ea"/>
                <a:ea typeface="+mn-ea"/>
              </a:rPr>
              <a:t>开源规则引擎的代表是</a:t>
            </a:r>
            <a:r>
              <a:rPr lang="en-US" sz="2400" b="1" dirty="0" smtClean="0">
                <a:latin typeface="+mn-ea"/>
                <a:ea typeface="+mn-ea"/>
              </a:rPr>
              <a:t>Drools</a:t>
            </a:r>
            <a:r>
              <a:rPr lang="zh-CN" altLang="en-US" sz="2400" b="1" dirty="0" smtClean="0">
                <a:latin typeface="+mn-ea"/>
                <a:ea typeface="+mn-ea"/>
              </a:rPr>
              <a:t>。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714612" y="142856"/>
            <a:ext cx="5214974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什么是规则引擎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500167" y="1489075"/>
            <a:ext cx="6888184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en-US" sz="2400" b="1" dirty="0">
                <a:latin typeface="+mn-ea"/>
                <a:ea typeface="+mn-ea"/>
              </a:rPr>
              <a:t>Drools(</a:t>
            </a:r>
            <a:r>
              <a:rPr lang="zh-CN" altLang="en-US" sz="2400" b="1" dirty="0">
                <a:latin typeface="+mn-ea"/>
                <a:ea typeface="+mn-ea"/>
              </a:rPr>
              <a:t>又称</a:t>
            </a:r>
            <a:r>
              <a:rPr lang="en-US" sz="2400" b="1" dirty="0">
                <a:latin typeface="+mn-ea"/>
                <a:ea typeface="+mn-ea"/>
              </a:rPr>
              <a:t> </a:t>
            </a:r>
            <a:r>
              <a:rPr lang="en-US" sz="2400" b="1" dirty="0" err="1">
                <a:latin typeface="+mn-ea"/>
                <a:ea typeface="+mn-ea"/>
              </a:rPr>
              <a:t>JBoss</a:t>
            </a:r>
            <a:r>
              <a:rPr lang="en-US" sz="2400" b="1" dirty="0">
                <a:latin typeface="+mn-ea"/>
                <a:ea typeface="+mn-ea"/>
              </a:rPr>
              <a:t> Rules)</a:t>
            </a:r>
            <a:r>
              <a:rPr lang="zh-CN" altLang="en-US" sz="2400" b="1" dirty="0">
                <a:latin typeface="+mn-ea"/>
                <a:ea typeface="+mn-ea"/>
              </a:rPr>
              <a:t>是</a:t>
            </a:r>
            <a:r>
              <a:rPr lang="en-US" sz="2400" b="1" dirty="0" err="1">
                <a:latin typeface="+mn-ea"/>
                <a:ea typeface="+mn-ea"/>
              </a:rPr>
              <a:t>JBoss</a:t>
            </a:r>
            <a:r>
              <a:rPr lang="zh-CN" altLang="en-US" sz="2400" b="1" dirty="0">
                <a:latin typeface="+mn-ea"/>
                <a:ea typeface="+mn-ea"/>
              </a:rPr>
              <a:t>开源社区中的一个为</a:t>
            </a:r>
            <a:r>
              <a:rPr lang="en-US" sz="2400" b="1" dirty="0">
                <a:latin typeface="+mn-ea"/>
                <a:ea typeface="+mn-ea"/>
              </a:rPr>
              <a:t>Java</a:t>
            </a:r>
            <a:r>
              <a:rPr lang="zh-CN" altLang="en-US" sz="2400" b="1" dirty="0">
                <a:latin typeface="+mn-ea"/>
                <a:ea typeface="+mn-ea"/>
              </a:rPr>
              <a:t>量身定制的、基于</a:t>
            </a:r>
            <a:r>
              <a:rPr lang="en-US" sz="2400" b="1" dirty="0">
                <a:latin typeface="+mn-ea"/>
                <a:ea typeface="+mn-ea"/>
              </a:rPr>
              <a:t>RETE</a:t>
            </a:r>
            <a:r>
              <a:rPr lang="zh-CN" altLang="en-US" sz="2400" b="1" dirty="0">
                <a:latin typeface="+mn-ea"/>
                <a:ea typeface="+mn-ea"/>
              </a:rPr>
              <a:t>算法的产生式规则引擎的实现</a:t>
            </a:r>
            <a:r>
              <a:rPr lang="zh-CN" altLang="en-US" sz="2400" b="1" dirty="0" smtClean="0">
                <a:latin typeface="+mn-ea"/>
                <a:ea typeface="+mn-ea"/>
              </a:rPr>
              <a:t>。</a:t>
            </a:r>
            <a:r>
              <a:rPr lang="en-US" sz="2400" b="1" dirty="0">
                <a:latin typeface="+mn-ea"/>
                <a:ea typeface="+mn-ea"/>
              </a:rPr>
              <a:t>Drools</a:t>
            </a:r>
            <a:r>
              <a:rPr lang="zh-CN" altLang="en-US" sz="2400" b="1" dirty="0">
                <a:latin typeface="+mn-ea"/>
                <a:ea typeface="+mn-ea"/>
              </a:rPr>
              <a:t>最新的版本是</a:t>
            </a:r>
            <a:r>
              <a:rPr lang="en-US" sz="2400" b="1" dirty="0" smtClean="0">
                <a:latin typeface="+mn-ea"/>
                <a:ea typeface="+mn-ea"/>
              </a:rPr>
              <a:t>5.2.0.</a:t>
            </a:r>
            <a:r>
              <a:rPr lang="en-US" altLang="zh-CN" sz="2400" b="1" dirty="0" smtClean="0">
                <a:latin typeface="+mn-ea"/>
                <a:ea typeface="+mn-ea"/>
              </a:rPr>
              <a:t>final</a:t>
            </a:r>
            <a:r>
              <a:rPr lang="zh-CN" altLang="en-US" sz="2400" b="1" dirty="0" smtClean="0">
                <a:latin typeface="+mn-ea"/>
                <a:ea typeface="+mn-ea"/>
              </a:rPr>
              <a:t>。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714612" y="142856"/>
            <a:ext cx="5214974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——Drools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714348" y="1000112"/>
            <a:ext cx="3071833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/>
              <a:t>高尔夫球员的位置？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428860" y="142856"/>
            <a:ext cx="5857916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Drools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——Drools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如何思考？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000496" y="785798"/>
            <a:ext cx="4752975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b="0" dirty="0">
                <a:solidFill>
                  <a:schemeClr val="tx1"/>
                </a:solidFill>
              </a:rPr>
              <a:t>已经知道有四个高尔夫球员，他们的名字是</a:t>
            </a:r>
            <a:r>
              <a:rPr lang="en-US" altLang="zh-CN" b="0" dirty="0">
                <a:solidFill>
                  <a:schemeClr val="tx1"/>
                </a:solidFill>
              </a:rPr>
              <a:t>Fred</a:t>
            </a:r>
            <a:r>
              <a:rPr lang="zh-CN" altLang="en-US" b="0" dirty="0">
                <a:solidFill>
                  <a:schemeClr val="tx1"/>
                </a:solidFill>
              </a:rPr>
              <a:t>，</a:t>
            </a:r>
            <a:r>
              <a:rPr lang="en-US" altLang="zh-CN" b="0" dirty="0">
                <a:solidFill>
                  <a:schemeClr val="tx1"/>
                </a:solidFill>
              </a:rPr>
              <a:t>Joe</a:t>
            </a:r>
            <a:r>
              <a:rPr lang="zh-CN" altLang="en-US" b="0" dirty="0">
                <a:solidFill>
                  <a:schemeClr val="tx1"/>
                </a:solidFill>
              </a:rPr>
              <a:t>，</a:t>
            </a:r>
            <a:r>
              <a:rPr lang="en-US" altLang="zh-CN" b="0" dirty="0">
                <a:solidFill>
                  <a:schemeClr val="tx1"/>
                </a:solidFill>
              </a:rPr>
              <a:t>Bob</a:t>
            </a:r>
            <a:r>
              <a:rPr lang="zh-CN" altLang="en-US" b="0" dirty="0">
                <a:solidFill>
                  <a:schemeClr val="tx1"/>
                </a:solidFill>
              </a:rPr>
              <a:t>，</a:t>
            </a:r>
            <a:r>
              <a:rPr lang="en-US" altLang="zh-CN" b="0" dirty="0">
                <a:solidFill>
                  <a:schemeClr val="tx1"/>
                </a:solidFill>
              </a:rPr>
              <a:t>Tom</a:t>
            </a:r>
            <a:r>
              <a:rPr lang="zh-CN" altLang="en-US" b="0" dirty="0">
                <a:solidFill>
                  <a:schemeClr val="tx1"/>
                </a:solidFill>
              </a:rPr>
              <a:t>；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今天他们分别穿着红色，蓝色，橙色以及格子衣服。并按照从左往右的顺序站成一排。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我们将最左边的位置定位</a:t>
            </a:r>
            <a:r>
              <a:rPr lang="en-US" altLang="zh-CN" b="0" dirty="0">
                <a:solidFill>
                  <a:schemeClr val="tx1"/>
                </a:solidFill>
              </a:rPr>
              <a:t>1</a:t>
            </a:r>
            <a:r>
              <a:rPr lang="zh-CN" altLang="en-US" b="0" dirty="0">
                <a:solidFill>
                  <a:schemeClr val="tx1"/>
                </a:solidFill>
              </a:rPr>
              <a:t>，最右边的位置定为</a:t>
            </a:r>
            <a:r>
              <a:rPr lang="en-US" altLang="zh-CN" b="0" dirty="0">
                <a:solidFill>
                  <a:schemeClr val="tx1"/>
                </a:solidFill>
              </a:rPr>
              <a:t>4</a:t>
            </a:r>
            <a:r>
              <a:rPr lang="zh-CN" altLang="en-US" b="0" dirty="0">
                <a:solidFill>
                  <a:schemeClr val="tx1"/>
                </a:solidFill>
              </a:rPr>
              <a:t>，中间依次是</a:t>
            </a:r>
            <a:r>
              <a:rPr lang="en-US" altLang="zh-CN" b="0" dirty="0">
                <a:solidFill>
                  <a:schemeClr val="tx1"/>
                </a:solidFill>
              </a:rPr>
              <a:t>2</a:t>
            </a:r>
            <a:r>
              <a:rPr lang="zh-CN" altLang="en-US" b="0" dirty="0">
                <a:solidFill>
                  <a:schemeClr val="tx1"/>
                </a:solidFill>
              </a:rPr>
              <a:t>，</a:t>
            </a:r>
            <a:r>
              <a:rPr lang="en-US" altLang="zh-CN" b="0" dirty="0">
                <a:solidFill>
                  <a:schemeClr val="tx1"/>
                </a:solidFill>
              </a:rPr>
              <a:t>3</a:t>
            </a:r>
            <a:r>
              <a:rPr lang="zh-CN" altLang="en-US" b="0" dirty="0">
                <a:solidFill>
                  <a:schemeClr val="tx1"/>
                </a:solidFill>
              </a:rPr>
              <a:t>位置。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现在我们已经了解的情况是：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    </a:t>
            </a:r>
            <a:r>
              <a:rPr lang="en-US" altLang="zh-CN" b="0" dirty="0">
                <a:solidFill>
                  <a:schemeClr val="tx1"/>
                </a:solidFill>
              </a:rPr>
              <a:t>1)</a:t>
            </a:r>
            <a:r>
              <a:rPr lang="zh-CN" altLang="en-US" b="0" dirty="0">
                <a:solidFill>
                  <a:schemeClr val="tx1"/>
                </a:solidFill>
              </a:rPr>
              <a:t>高尔夫球员</a:t>
            </a:r>
            <a:r>
              <a:rPr lang="en-US" altLang="zh-CN" b="0" dirty="0">
                <a:solidFill>
                  <a:schemeClr val="tx1"/>
                </a:solidFill>
              </a:rPr>
              <a:t>Fred</a:t>
            </a:r>
            <a:r>
              <a:rPr lang="zh-CN" altLang="en-US" b="0" dirty="0">
                <a:solidFill>
                  <a:schemeClr val="tx1"/>
                </a:solidFill>
              </a:rPr>
              <a:t>，目前不知道他的位置和衣服颜色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    </a:t>
            </a:r>
            <a:r>
              <a:rPr lang="en-US" altLang="zh-CN" b="0" dirty="0">
                <a:solidFill>
                  <a:schemeClr val="tx1"/>
                </a:solidFill>
              </a:rPr>
              <a:t>2)Fred</a:t>
            </a:r>
            <a:r>
              <a:rPr lang="zh-CN" altLang="en-US" b="0" dirty="0">
                <a:solidFill>
                  <a:schemeClr val="tx1"/>
                </a:solidFill>
              </a:rPr>
              <a:t>紧挨的右边球员穿蓝色的衣服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    </a:t>
            </a:r>
            <a:r>
              <a:rPr lang="en-US" altLang="zh-CN" b="0" dirty="0">
                <a:solidFill>
                  <a:schemeClr val="tx1"/>
                </a:solidFill>
              </a:rPr>
              <a:t>3)Joe</a:t>
            </a:r>
            <a:r>
              <a:rPr lang="zh-CN" altLang="en-US" b="0" dirty="0">
                <a:solidFill>
                  <a:schemeClr val="tx1"/>
                </a:solidFill>
              </a:rPr>
              <a:t>排在第</a:t>
            </a:r>
            <a:r>
              <a:rPr lang="en-US" altLang="zh-CN" b="0" dirty="0">
                <a:solidFill>
                  <a:schemeClr val="tx1"/>
                </a:solidFill>
              </a:rPr>
              <a:t>2</a:t>
            </a:r>
            <a:r>
              <a:rPr lang="zh-CN" altLang="en-US" b="0" dirty="0">
                <a:solidFill>
                  <a:schemeClr val="tx1"/>
                </a:solidFill>
              </a:rPr>
              <a:t>个位置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    </a:t>
            </a:r>
            <a:r>
              <a:rPr lang="en-US" altLang="zh-CN" b="0" dirty="0">
                <a:solidFill>
                  <a:schemeClr val="tx1"/>
                </a:solidFill>
              </a:rPr>
              <a:t>4)Bob</a:t>
            </a:r>
            <a:r>
              <a:rPr lang="zh-CN" altLang="en-US" b="0" dirty="0">
                <a:solidFill>
                  <a:schemeClr val="tx1"/>
                </a:solidFill>
              </a:rPr>
              <a:t>穿着格子短裤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    </a:t>
            </a:r>
            <a:r>
              <a:rPr lang="en-US" altLang="zh-CN" b="0" dirty="0">
                <a:solidFill>
                  <a:schemeClr val="tx1"/>
                </a:solidFill>
              </a:rPr>
              <a:t>5)Tom</a:t>
            </a:r>
            <a:r>
              <a:rPr lang="zh-CN" altLang="en-US" b="0" dirty="0">
                <a:solidFill>
                  <a:schemeClr val="tx1"/>
                </a:solidFill>
              </a:rPr>
              <a:t>没有排在第</a:t>
            </a:r>
            <a:r>
              <a:rPr lang="en-US" altLang="zh-CN" b="0" dirty="0">
                <a:solidFill>
                  <a:schemeClr val="tx1"/>
                </a:solidFill>
              </a:rPr>
              <a:t>1</a:t>
            </a:r>
            <a:r>
              <a:rPr lang="zh-CN" altLang="en-US" b="0" dirty="0">
                <a:solidFill>
                  <a:schemeClr val="tx1"/>
                </a:solidFill>
              </a:rPr>
              <a:t>位或第</a:t>
            </a:r>
            <a:r>
              <a:rPr lang="en-US" altLang="zh-CN" b="0" dirty="0">
                <a:solidFill>
                  <a:schemeClr val="tx1"/>
                </a:solidFill>
              </a:rPr>
              <a:t>4</a:t>
            </a:r>
            <a:r>
              <a:rPr lang="zh-CN" altLang="en-US" b="0" dirty="0">
                <a:solidFill>
                  <a:schemeClr val="tx1"/>
                </a:solidFill>
              </a:rPr>
              <a:t>位，也没有穿橙色衣服   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</a:rPr>
              <a:t>现在要求你根据上述条件获得四个球员分别的位置和穿着。      </a:t>
            </a:r>
          </a:p>
          <a:p>
            <a:pPr algn="l"/>
            <a:endParaRPr lang="en-US" altLang="zh-CN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2928938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Fred Joe Tom Bob</a:t>
            </a:r>
          </a:p>
          <a:p>
            <a:r>
              <a:rPr lang="zh-CN" altLang="en-US" dirty="0" smtClean="0"/>
              <a:t>橙     蓝   红    格子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500166" y="857236"/>
            <a:ext cx="6888184" cy="197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/>
              <a:t>产生式规则是一个用一阶逻辑进行知识呈现的二元</a:t>
            </a:r>
            <a:r>
              <a:rPr lang="zh-CN" altLang="en-US" b="1" dirty="0" smtClean="0"/>
              <a:t>结构：</a:t>
            </a:r>
            <a:endParaRPr lang="en-US" altLang="zh-CN" b="1" dirty="0" smtClean="0"/>
          </a:p>
          <a:p>
            <a:r>
              <a:rPr lang="en-US" dirty="0" smtClean="0"/>
              <a:t>when</a:t>
            </a:r>
            <a:endParaRPr lang="zh-CN" altLang="en-US" dirty="0"/>
          </a:p>
          <a:p>
            <a:r>
              <a:rPr lang="en-US" dirty="0"/>
              <a:t>    &lt;conditions&gt;</a:t>
            </a:r>
            <a:endParaRPr lang="zh-CN" altLang="en-US" dirty="0"/>
          </a:p>
          <a:p>
            <a:r>
              <a:rPr lang="en-US" dirty="0"/>
              <a:t>then</a:t>
            </a:r>
            <a:endParaRPr lang="zh-CN" altLang="en-US" dirty="0"/>
          </a:p>
          <a:p>
            <a:r>
              <a:rPr lang="en-US" dirty="0"/>
              <a:t>    &lt;actions&gt;</a:t>
            </a:r>
            <a:endParaRPr lang="zh-CN" altLang="en-US" dirty="0"/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428860" y="142856"/>
            <a:ext cx="5857916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Drools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产生式规则引擎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2" name="Picture 2" descr="A Basic Rete networ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214558"/>
            <a:ext cx="6296030" cy="350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500167" y="1489075"/>
            <a:ext cx="6888184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 smtClean="0"/>
              <a:t>分为规则</a:t>
            </a:r>
            <a:r>
              <a:rPr lang="zh-CN" altLang="en-US" dirty="0"/>
              <a:t>编译（</a:t>
            </a:r>
            <a:r>
              <a:rPr lang="en-US" dirty="0"/>
              <a:t> rule compilation </a:t>
            </a:r>
            <a:r>
              <a:rPr lang="zh-CN" altLang="en-US" dirty="0"/>
              <a:t>）和运行时执行（</a:t>
            </a:r>
            <a:r>
              <a:rPr lang="en-US" dirty="0"/>
              <a:t> runtime execution </a:t>
            </a:r>
            <a:r>
              <a:rPr lang="zh-CN" altLang="en-US" dirty="0" smtClean="0"/>
              <a:t>）</a:t>
            </a:r>
            <a:r>
              <a:rPr lang="zh-CN" altLang="en-US" dirty="0"/>
              <a:t>编译算法描述了规则如何在</a:t>
            </a:r>
            <a:r>
              <a:rPr lang="en-US" dirty="0"/>
              <a:t> Production Memory </a:t>
            </a:r>
            <a:r>
              <a:rPr lang="zh-CN" altLang="en-US" dirty="0"/>
              <a:t>中产生一个有效的辨别网络。用一个非技术性的词来说，一个辨别网络就是用来过滤数据。方法是通过数据在网络中的传播来过滤</a:t>
            </a:r>
            <a:r>
              <a:rPr lang="zh-CN" altLang="en-US" dirty="0" smtClean="0"/>
              <a:t>数据，鉴别网络如下图：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428860" y="142856"/>
            <a:ext cx="5857916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Drools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Rete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428860" y="142856"/>
            <a:ext cx="5857916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Drools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Rete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386" name="Picture 2" descr="rurl4_b=73f5338a48decbba33e87280d916b832ee45cf495b00ae9ce53438b28730b0f19335983b514e45804a7c4f500b0efad709118bcac920390e1d9751784e0218dcd6044cfeb659e59ad3ec22a3bc5ec6f83dbdf84c&amp;a=39&amp;b=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642923"/>
            <a:ext cx="6500858" cy="507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500167" y="714360"/>
            <a:ext cx="6888184" cy="22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/>
              <a:t>下载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www.jboss.org/drools/downloads.html</a:t>
            </a:r>
            <a:endParaRPr lang="en-US" u="sng" dirty="0" smtClean="0"/>
          </a:p>
          <a:p>
            <a:r>
              <a:rPr lang="en-US" dirty="0"/>
              <a:t>- </a:t>
            </a:r>
            <a:r>
              <a:rPr lang="zh-CN" altLang="en-US" dirty="0" smtClean="0"/>
              <a:t>打开菜单</a:t>
            </a:r>
            <a:r>
              <a:rPr lang="en-US" dirty="0" smtClean="0"/>
              <a:t>“Help”, </a:t>
            </a:r>
            <a:r>
              <a:rPr lang="zh-CN" altLang="en-US" dirty="0" smtClean="0"/>
              <a:t>选择</a:t>
            </a:r>
            <a:r>
              <a:rPr lang="en-US" dirty="0" smtClean="0"/>
              <a:t>"</a:t>
            </a:r>
            <a:r>
              <a:rPr lang="en-US" dirty="0"/>
              <a:t>Install new software..."</a:t>
            </a:r>
            <a:endParaRPr lang="zh-CN" altLang="en-US" dirty="0"/>
          </a:p>
          <a:p>
            <a:r>
              <a:rPr lang="en-US" dirty="0"/>
              <a:t>- </a:t>
            </a:r>
            <a:r>
              <a:rPr lang="zh-CN" altLang="en-US" dirty="0" smtClean="0"/>
              <a:t>点击</a:t>
            </a:r>
            <a:r>
              <a:rPr lang="en-US" dirty="0" smtClean="0"/>
              <a:t>"</a:t>
            </a:r>
            <a:r>
              <a:rPr lang="en-US" dirty="0"/>
              <a:t>Add..." to add a new software site.</a:t>
            </a:r>
            <a:endParaRPr lang="zh-CN" altLang="en-US" dirty="0"/>
          </a:p>
          <a:p>
            <a:r>
              <a:rPr lang="en-US" dirty="0"/>
              <a:t>- </a:t>
            </a:r>
            <a:r>
              <a:rPr lang="en-US" dirty="0" smtClean="0"/>
              <a:t>Name</a:t>
            </a:r>
            <a:r>
              <a:rPr lang="zh-CN" altLang="en-US" dirty="0" smtClean="0"/>
              <a:t>栏里填</a:t>
            </a:r>
            <a:r>
              <a:rPr lang="en-US" dirty="0" smtClean="0"/>
              <a:t> </a:t>
            </a:r>
            <a:r>
              <a:rPr lang="en-US" dirty="0"/>
              <a:t>"drools local update site"</a:t>
            </a:r>
            <a:endParaRPr lang="zh-CN" altLang="en-US" dirty="0"/>
          </a:p>
          <a:p>
            <a:r>
              <a:rPr lang="en-US" dirty="0"/>
              <a:t>- </a:t>
            </a:r>
            <a:r>
              <a:rPr lang="zh-CN" altLang="en-US" dirty="0" smtClean="0"/>
              <a:t>点击</a:t>
            </a:r>
            <a:r>
              <a:rPr lang="en-US" dirty="0" smtClean="0"/>
              <a:t>“Local...” </a:t>
            </a:r>
            <a:r>
              <a:rPr lang="zh-CN" altLang="en-US" dirty="0" smtClean="0"/>
              <a:t>和选择</a:t>
            </a:r>
            <a:r>
              <a:rPr lang="en-US" dirty="0" smtClean="0"/>
              <a:t>".../</a:t>
            </a:r>
            <a:r>
              <a:rPr lang="en-US" dirty="0"/>
              <a:t>binaries/</a:t>
            </a:r>
            <a:r>
              <a:rPr lang="en-US" dirty="0" err="1"/>
              <a:t>org.drools.updatesite</a:t>
            </a:r>
            <a:r>
              <a:rPr lang="en-US" dirty="0"/>
              <a:t>"</a:t>
            </a:r>
            <a:endParaRPr lang="zh-CN" altLang="en-US" dirty="0"/>
          </a:p>
          <a:p>
            <a:r>
              <a:rPr lang="en-US" dirty="0"/>
              <a:t>- </a:t>
            </a:r>
            <a:r>
              <a:rPr lang="zh-CN" altLang="en-US" dirty="0" smtClean="0"/>
              <a:t>选择所有插件</a:t>
            </a:r>
            <a:r>
              <a:rPr lang="en-US" dirty="0" smtClean="0"/>
              <a:t>. </a:t>
            </a:r>
            <a:r>
              <a:rPr lang="zh-CN" altLang="en-US" dirty="0" smtClean="0"/>
              <a:t>点击</a:t>
            </a:r>
            <a:r>
              <a:rPr lang="en-US" dirty="0" smtClean="0"/>
              <a:t>“Next” </a:t>
            </a:r>
            <a:r>
              <a:rPr lang="zh-CN" altLang="en-US" dirty="0" smtClean="0"/>
              <a:t>并且</a:t>
            </a:r>
            <a:r>
              <a:rPr lang="en-US" dirty="0" smtClean="0"/>
              <a:t>"</a:t>
            </a:r>
            <a:r>
              <a:rPr lang="en-US" dirty="0"/>
              <a:t>Finish"</a:t>
            </a:r>
            <a:endParaRPr lang="zh-CN" altLang="en-US" dirty="0"/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2214546" y="142856"/>
            <a:ext cx="6929454" cy="52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Hello Drools——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下开发插件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786062"/>
            <a:ext cx="6083308" cy="270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2500310"/>
            <a:ext cx="5271770" cy="303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9BDBA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9BDBA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9BDBA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719</Words>
  <Application>Microsoft Office PowerPoint</Application>
  <PresentationFormat>全屏显示(16:10)</PresentationFormat>
  <Paragraphs>49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THANKS!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ds</cp:lastModifiedBy>
  <cp:revision>64</cp:revision>
  <dcterms:created xsi:type="dcterms:W3CDTF">2011-01-06T06:35:16Z</dcterms:created>
  <dcterms:modified xsi:type="dcterms:W3CDTF">2011-10-09T10:08:01Z</dcterms:modified>
</cp:coreProperties>
</file>